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1"/>
  </p:notesMasterIdLst>
  <p:sldIdLst>
    <p:sldId id="299" r:id="rId2"/>
    <p:sldId id="256" r:id="rId3"/>
    <p:sldId id="277" r:id="rId4"/>
    <p:sldId id="278" r:id="rId5"/>
    <p:sldId id="280" r:id="rId6"/>
    <p:sldId id="281" r:id="rId7"/>
    <p:sldId id="283" r:id="rId8"/>
    <p:sldId id="282" r:id="rId9"/>
    <p:sldId id="297" r:id="rId10"/>
    <p:sldId id="284" r:id="rId11"/>
    <p:sldId id="286" r:id="rId12"/>
    <p:sldId id="298" r:id="rId13"/>
    <p:sldId id="287" r:id="rId14"/>
    <p:sldId id="288" r:id="rId15"/>
    <p:sldId id="290" r:id="rId16"/>
    <p:sldId id="291" r:id="rId17"/>
    <p:sldId id="292" r:id="rId18"/>
    <p:sldId id="293" r:id="rId19"/>
    <p:sldId id="295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756"/>
    <p:restoredTop sz="94312"/>
  </p:normalViewPr>
  <p:slideViewPr>
    <p:cSldViewPr>
      <p:cViewPr varScale="1">
        <p:scale>
          <a:sx n="81" d="100"/>
          <a:sy n="81" d="100"/>
        </p:scale>
        <p:origin x="-88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5F585-C0A0-4BE3-9C49-E8B2C7216352}" type="datetimeFigureOut">
              <a:rPr lang="en-US" smtClean="0"/>
              <a:pPr/>
              <a:t>7/25/2022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BE530B-BECC-4F2D-8746-69F9494D123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E530B-BECC-4F2D-8746-69F9494D123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4BDA208C-0688-451A-BF7D-CB40AAA901C4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45742-A09E-4108-97F0-EC14CBAB3DD7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D853BE-A1DA-4E80-A1E7-8B16AD483EE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6DA7B-245A-4581-9C64-12541CBEEEE8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BA80E-3BFD-472F-AE02-49E3938DE3F7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E657D-427E-49A8-AE2B-01495987257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6922-3B73-47B7-AFF6-98D87648B91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85FAF-C9CB-4BC9-9447-470DEB033C18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630799C-F568-49FA-B969-71232FD780AD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41A66-284C-4A22-A49E-DC0CACB3BCC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4B6D9-72D8-48FE-89F1-8A6E90EFC9C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44241F1-C488-4FAA-B18B-3106F568F33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586054"/>
          </a:xfrm>
        </p:spPr>
        <p:txBody>
          <a:bodyPr>
            <a:normAutofit/>
          </a:bodyPr>
          <a:lstStyle/>
          <a:p>
            <a:r>
              <a:rPr lang="en-US" dirty="0" smtClean="0"/>
              <a:t>Course code- ECONA306</a:t>
            </a:r>
          </a:p>
          <a:p>
            <a:r>
              <a:rPr lang="en-US" dirty="0" smtClean="0"/>
              <a:t>Class- BA 3</a:t>
            </a:r>
            <a:r>
              <a:rPr lang="en-US" baseline="30000" dirty="0" smtClean="0"/>
              <a:t>rd</a:t>
            </a:r>
            <a:r>
              <a:rPr lang="en-US" dirty="0" smtClean="0"/>
              <a:t> year</a:t>
            </a:r>
          </a:p>
          <a:p>
            <a:r>
              <a:rPr lang="en-US" dirty="0" smtClean="0"/>
              <a:t>Discipline Specific Elective</a:t>
            </a:r>
          </a:p>
          <a:p>
            <a:r>
              <a:rPr lang="en-US" dirty="0" smtClean="0"/>
              <a:t>Session -</a:t>
            </a:r>
            <a:r>
              <a:rPr lang="en-US" dirty="0" smtClean="0"/>
              <a:t>2022-23</a:t>
            </a:r>
          </a:p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INTERNATIONAL ECONOMIS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2285984" y="5072074"/>
            <a:ext cx="4572032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Gopal</a:t>
            </a:r>
            <a:r>
              <a:rPr lang="en-US" dirty="0" smtClean="0"/>
              <a:t> </a:t>
            </a:r>
            <a:r>
              <a:rPr lang="en-US" dirty="0" err="1" smtClean="0"/>
              <a:t>Bhardwaj</a:t>
            </a:r>
            <a:endParaRPr lang="en-US" dirty="0" smtClean="0"/>
          </a:p>
          <a:p>
            <a:pPr algn="ctr"/>
            <a:r>
              <a:rPr lang="en-US" dirty="0" smtClean="0"/>
              <a:t>Assistant Professor</a:t>
            </a:r>
          </a:p>
          <a:p>
            <a:pPr algn="ctr"/>
            <a:r>
              <a:rPr lang="en-US" dirty="0" smtClean="0"/>
              <a:t>Dept. of </a:t>
            </a:r>
            <a:r>
              <a:rPr lang="en-US" dirty="0" smtClean="0"/>
              <a:t>Economics</a:t>
            </a:r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 Introduction to International Economics: New Perspectives on the World Economy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Chapter 4: </a:t>
            </a:r>
            <a:r>
              <a:rPr lang="en-US" sz="4400" dirty="0"/>
              <a:t>Heckscher–Ohlin Model of Comparative Advantage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F79F1D-D71A-EE4A-8D98-666E8D3A6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55F480B-2507-7C4D-A41D-CA79542A5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99C1CEF-3C68-9945-93FC-C897349447A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Heckscher-Ohlin model </a:t>
            </a:r>
            <a:r>
              <a:rPr lang="en-US" dirty="0"/>
              <a:t>lies at the heart of the field of trade theory and has shown to have empirical relevance.</a:t>
            </a:r>
          </a:p>
          <a:p>
            <a:r>
              <a:rPr lang="en-US" dirty="0"/>
              <a:t>Applied trade policy analysis draws on the insights of both the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Ricardian</a:t>
            </a:r>
            <a:r>
              <a:rPr lang="en-US" dirty="0"/>
              <a:t> and the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Heckscher-Ohlin models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900008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E06EE1-5BB3-A346-8872-E7BCF6A8A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of Production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5483F1B-F632-054A-9769-68DB6D17D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A3F5088-E6C7-DE46-AFAF-C628FF0F4C7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Definition: types of resources used in production processes</a:t>
            </a:r>
          </a:p>
          <a:p>
            <a:pPr lvl="1"/>
            <a:r>
              <a:rPr lang="en-US" dirty="0"/>
              <a:t>Appear as independent variables in production functions, with firms’ outputs as dependent variables</a:t>
            </a:r>
          </a:p>
          <a:p>
            <a:pPr lvl="1"/>
            <a:r>
              <a:rPr lang="en-US" dirty="0"/>
              <a:t>Commonly used: labor, human capital, physical capital (including capital goods), land</a:t>
            </a:r>
          </a:p>
          <a:p>
            <a:r>
              <a:rPr lang="en-US" dirty="0"/>
              <a:t>Countries differ significantly in their endowments of these factors of production (Fig. 4.1)</a:t>
            </a:r>
          </a:p>
        </p:txBody>
      </p:sp>
    </p:spTree>
    <p:extLst>
      <p:ext uri="{BB962C8B-B14F-4D97-AF65-F5344CB8AC3E}">
        <p14:creationId xmlns:p14="http://schemas.microsoft.com/office/powerpoint/2010/main" xmlns="" val="1349865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824B20-6555-4E47-8345-8048BF895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of Production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3A99C79-75A9-6A41-8F1D-E6C832E9C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C92718B-6426-4043-9E88-2BD8A09919B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48733" y="1219200"/>
            <a:ext cx="8229600" cy="5029200"/>
          </a:xfrm>
        </p:spPr>
        <p:txBody>
          <a:bodyPr/>
          <a:lstStyle/>
          <a:p>
            <a:r>
              <a:rPr lang="en-US" sz="2800" i="1" dirty="0">
                <a:solidFill>
                  <a:schemeClr val="accent5">
                    <a:lumMod val="50000"/>
                  </a:schemeClr>
                </a:solidFill>
              </a:rPr>
              <a:t>Factor endowments</a:t>
            </a:r>
            <a:r>
              <a:rPr lang="en-US" sz="2800" dirty="0"/>
              <a:t>: characterize countries. </a:t>
            </a:r>
          </a:p>
          <a:p>
            <a:r>
              <a:rPr lang="en-US" sz="2800" i="1" dirty="0">
                <a:solidFill>
                  <a:schemeClr val="accent5">
                    <a:lumMod val="50000"/>
                  </a:schemeClr>
                </a:solidFill>
              </a:rPr>
              <a:t>Factor intensities</a:t>
            </a:r>
            <a:r>
              <a:rPr lang="en-US" sz="2800" dirty="0"/>
              <a:t>: characterize sectors, reflecting the technology associated with sectors across all countries.</a:t>
            </a:r>
          </a:p>
          <a:p>
            <a:pPr lvl="1"/>
            <a:r>
              <a:rPr lang="en-US" sz="2000" dirty="0"/>
              <a:t>E.g.: Chemicals sector: capital-intensive</a:t>
            </a:r>
          </a:p>
          <a:p>
            <a:pPr lvl="1"/>
            <a:r>
              <a:rPr lang="en-US" sz="2000" dirty="0"/>
              <a:t>Clothing sector: labor-intensive</a:t>
            </a:r>
          </a:p>
          <a:p>
            <a:pPr lvl="1"/>
            <a:r>
              <a:rPr lang="en-US" sz="2000" dirty="0"/>
              <a:t>Agricultural sector: natural resources-intensive</a:t>
            </a:r>
          </a:p>
          <a:p>
            <a:r>
              <a:rPr lang="en-US" sz="2400" dirty="0"/>
              <a:t>In the H-O model, technologies are assumed to be </a:t>
            </a:r>
            <a:r>
              <a:rPr lang="en-US" sz="2400" i="1" dirty="0"/>
              <a:t>identical across countries</a:t>
            </a:r>
            <a:r>
              <a:rPr lang="en-US" sz="2400" dirty="0"/>
              <a:t>.</a:t>
            </a:r>
          </a:p>
          <a:p>
            <a:r>
              <a:rPr lang="en-US" sz="2400" dirty="0">
                <a:sym typeface="Wingdings" pitchFamily="2" charset="2"/>
              </a:rPr>
              <a:t>The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sym typeface="Wingdings" pitchFamily="2" charset="2"/>
              </a:rPr>
              <a:t>interaction of country-based factor endowments with sector-based factor intensities </a:t>
            </a:r>
            <a:r>
              <a:rPr lang="en-US" sz="2400" dirty="0">
                <a:sym typeface="Wingdings" pitchFamily="2" charset="2"/>
              </a:rPr>
              <a:t>determines patterns of comparative advantage.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277831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AE2F2F-A6C9-C94B-9760-9BC7B72EB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Figure 4.2 Demand diagonals in Vietnam and Japan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F91647D-C164-EA40-8209-8231A4A94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pic>
        <p:nvPicPr>
          <p:cNvPr id="7" name="Picture 2" descr="D:\Upload_Haripriya\05-07-2020\reinert\JPEG\Kenneth A. Reinert_Chapter4\Kenneth A. Reinert_fig. 4_2.jpg">
            <a:extLst>
              <a:ext uri="{FF2B5EF4-FFF2-40B4-BE49-F238E27FC236}">
                <a16:creationId xmlns:a16="http://schemas.microsoft.com/office/drawing/2014/main" xmlns="" id="{C0103214-D964-B14C-A0F6-9AE494166BD2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4007" y="1744488"/>
            <a:ext cx="6855985" cy="374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F103DFA-95E1-4C49-A533-92CADF93F6BC}"/>
              </a:ext>
            </a:extLst>
          </p:cNvPr>
          <p:cNvSpPr/>
          <p:nvPr/>
        </p:nvSpPr>
        <p:spPr>
          <a:xfrm>
            <a:off x="457201" y="54864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Assume that demands for rice and motorcycles in both Vietnam and Japan are such that these two goods are consumed in the same, fixed proportions</a:t>
            </a:r>
          </a:p>
        </p:txBody>
      </p:sp>
    </p:spTree>
    <p:extLst>
      <p:ext uri="{BB962C8B-B14F-4D97-AF65-F5344CB8AC3E}">
        <p14:creationId xmlns:p14="http://schemas.microsoft.com/office/powerpoint/2010/main" xmlns="" val="1813153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F83FA1-0AA5-A042-8B1B-7A17416E6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/>
              <a:t>Figure 4.3 The Heckscher–Ohlin model of comparative advantage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752A4D2-440A-0849-AF22-5EBFEAEF9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pic>
        <p:nvPicPr>
          <p:cNvPr id="5" name="Picture 2" descr="D:\Upload_Haripriya\05-07-2020\reinert\JPEG\Kenneth A. Reinert_Chapter4\Kenneth A. Reinert_fig. 4_3.jpg">
            <a:extLst>
              <a:ext uri="{FF2B5EF4-FFF2-40B4-BE49-F238E27FC236}">
                <a16:creationId xmlns:a16="http://schemas.microsoft.com/office/drawing/2014/main" xmlns="" id="{6EA9B966-F83B-C34F-8027-6E9CE8D83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17638"/>
            <a:ext cx="3899382" cy="4677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8C9B520-06D3-8B49-AAA7-0D608BAED7D6}"/>
              </a:ext>
            </a:extLst>
          </p:cNvPr>
          <p:cNvSpPr txBox="1"/>
          <p:nvPr/>
        </p:nvSpPr>
        <p:spPr>
          <a:xfrm>
            <a:off x="5706533" y="2980267"/>
            <a:ext cx="2895600" cy="25545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A country exports the good whose production is intensive in its abundant</a:t>
            </a:r>
          </a:p>
          <a:p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factor. It imports the good whose production is intensive in its scarce factor.</a:t>
            </a:r>
          </a:p>
        </p:txBody>
      </p:sp>
    </p:spTree>
    <p:extLst>
      <p:ext uri="{BB962C8B-B14F-4D97-AF65-F5344CB8AC3E}">
        <p14:creationId xmlns:p14="http://schemas.microsoft.com/office/powerpoint/2010/main" xmlns="" val="4264447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0EFD66-885F-654A-99D1-82AF20A42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From Factors of Production to Comparative Advantage</a:t>
            </a:r>
            <a:br>
              <a:rPr lang="en-US" dirty="0"/>
            </a:b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A52765F-7A15-EB46-82B2-DD6612DDC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28B8C7F-EC9B-264C-9411-D318010D5AC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/>
              <a:t>Increasing </a:t>
            </a:r>
            <a:r>
              <a:rPr lang="en-US" sz="2800" b="1" dirty="0"/>
              <a:t>opportunity costs</a:t>
            </a:r>
            <a:r>
              <a:rPr lang="en-US" sz="2800" dirty="0"/>
              <a:t>: the two sectors represented have different </a:t>
            </a:r>
            <a:r>
              <a:rPr lang="en-US" sz="2800" i="1" dirty="0">
                <a:solidFill>
                  <a:schemeClr val="accent5">
                    <a:lumMod val="50000"/>
                  </a:schemeClr>
                </a:solidFill>
              </a:rPr>
              <a:t>factor intensities</a:t>
            </a:r>
            <a:r>
              <a:rPr lang="en-US" sz="2800" dirty="0"/>
              <a:t> and therefore benefit differently from additional units of the two factors considered</a:t>
            </a:r>
          </a:p>
          <a:p>
            <a:r>
              <a:rPr lang="en-US" sz="2800" dirty="0"/>
              <a:t>Vietnam: relatively </a:t>
            </a:r>
            <a:r>
              <a:rPr lang="en-US" sz="2800" i="1" dirty="0">
                <a:solidFill>
                  <a:schemeClr val="accent5">
                    <a:lumMod val="50000"/>
                  </a:schemeClr>
                </a:solidFill>
              </a:rPr>
              <a:t>land-abundant</a:t>
            </a:r>
          </a:p>
          <a:p>
            <a:pPr lvl="1"/>
            <a:r>
              <a:rPr lang="en-US" sz="2400" dirty="0"/>
              <a:t>Gives it a comparative advantage in producing land-intensive goods (rice)</a:t>
            </a:r>
            <a:r>
              <a:rPr lang="en-US" sz="2400" i="1" dirty="0"/>
              <a:t> </a:t>
            </a:r>
          </a:p>
          <a:p>
            <a:r>
              <a:rPr lang="en-US" sz="2800" dirty="0"/>
              <a:t>Japan: relatively </a:t>
            </a:r>
            <a:r>
              <a:rPr lang="en-US" sz="2800" i="1" dirty="0">
                <a:solidFill>
                  <a:schemeClr val="accent5">
                    <a:lumMod val="50000"/>
                  </a:schemeClr>
                </a:solidFill>
              </a:rPr>
              <a:t>capital-abundant</a:t>
            </a:r>
          </a:p>
          <a:p>
            <a:pPr lvl="1"/>
            <a:r>
              <a:rPr lang="en-US" sz="2400" dirty="0"/>
              <a:t>Gives it a comparative advantage in producing capital-intensive goods (motorcycles)</a:t>
            </a:r>
            <a:r>
              <a:rPr lang="en-US" sz="2400" i="1" dirty="0"/>
              <a:t>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650302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503E25A-2B0A-2C40-9EA3-7CC816A00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pic>
        <p:nvPicPr>
          <p:cNvPr id="5" name="Picture 2" descr="D:\Upload_Haripriya\05-07-2020\reinert\JPEG\Kenneth A. Reinert_Chapter4\Kenneth A. Reinert_fig. 4_4.jpg">
            <a:extLst>
              <a:ext uri="{FF2B5EF4-FFF2-40B4-BE49-F238E27FC236}">
                <a16:creationId xmlns:a16="http://schemas.microsoft.com/office/drawing/2014/main" xmlns="" id="{51E5AD0B-147C-F942-8DD7-C319278B8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65440" y="2345894"/>
            <a:ext cx="5527560" cy="3110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951BD01-BBBB-034B-B5F0-BC01DA25C375}"/>
              </a:ext>
            </a:extLst>
          </p:cNvPr>
          <p:cNvSpPr txBox="1"/>
          <p:nvPr/>
        </p:nvSpPr>
        <p:spPr>
          <a:xfrm>
            <a:off x="7248640" y="1229478"/>
            <a:ext cx="1676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Japan is relative </a:t>
            </a:r>
            <a:r>
              <a:rPr lang="en-US" i="1" dirty="0">
                <a:solidFill>
                  <a:srgbClr val="C00000"/>
                </a:solidFill>
              </a:rPr>
              <a:t>capital-abundant</a:t>
            </a:r>
            <a:r>
              <a:rPr lang="en-US" dirty="0">
                <a:solidFill>
                  <a:srgbClr val="C00000"/>
                </a:solidFill>
              </a:rPr>
              <a:t>, this causes a bias in its PPFs toward the </a:t>
            </a:r>
            <a:r>
              <a:rPr lang="en-US" i="1" dirty="0">
                <a:solidFill>
                  <a:srgbClr val="C00000"/>
                </a:solidFill>
              </a:rPr>
              <a:t>capital-intensive</a:t>
            </a:r>
            <a:r>
              <a:rPr lang="en-US" dirty="0">
                <a:solidFill>
                  <a:srgbClr val="C00000"/>
                </a:solidFill>
              </a:rPr>
              <a:t> good motorcycles.</a:t>
            </a:r>
          </a:p>
          <a:p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ACEBA79-5A00-5D4A-9A92-A1983BA07293}"/>
              </a:ext>
            </a:extLst>
          </p:cNvPr>
          <p:cNvSpPr/>
          <p:nvPr/>
        </p:nvSpPr>
        <p:spPr>
          <a:xfrm>
            <a:off x="533400" y="1229478"/>
            <a:ext cx="156021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Vietnam is relatively </a:t>
            </a:r>
            <a:r>
              <a:rPr lang="en-US" i="1" dirty="0">
                <a:solidFill>
                  <a:srgbClr val="C00000"/>
                </a:solidFill>
              </a:rPr>
              <a:t>land-abundant</a:t>
            </a:r>
            <a:r>
              <a:rPr lang="en-US" dirty="0">
                <a:solidFill>
                  <a:srgbClr val="C00000"/>
                </a:solidFill>
              </a:rPr>
              <a:t>, this causes a bias in its PPF towards the </a:t>
            </a:r>
            <a:r>
              <a:rPr lang="en-US" i="1" dirty="0">
                <a:solidFill>
                  <a:srgbClr val="C00000"/>
                </a:solidFill>
              </a:rPr>
              <a:t>land-intensive</a:t>
            </a:r>
            <a:r>
              <a:rPr lang="en-US" dirty="0">
                <a:solidFill>
                  <a:srgbClr val="C00000"/>
                </a:solidFill>
              </a:rPr>
              <a:t> good rice.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E112316-9B31-0944-B685-AEA1C443C363}"/>
              </a:ext>
            </a:extLst>
          </p:cNvPr>
          <p:cNvSpPr txBox="1"/>
          <p:nvPr/>
        </p:nvSpPr>
        <p:spPr>
          <a:xfrm>
            <a:off x="1407317" y="5823492"/>
            <a:ext cx="6643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Figure 4.4 Production possibility frontiers in Vietnam and Japan</a:t>
            </a:r>
          </a:p>
        </p:txBody>
      </p:sp>
    </p:spTree>
    <p:extLst>
      <p:ext uri="{BB962C8B-B14F-4D97-AF65-F5344CB8AC3E}">
        <p14:creationId xmlns:p14="http://schemas.microsoft.com/office/powerpoint/2010/main" xmlns="" val="4237515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DF00CB9-0176-964A-9AF8-B2840151E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pic>
        <p:nvPicPr>
          <p:cNvPr id="6" name="Picture 2" descr="D:\Upload_Haripriya\05-07-2020\reinert\JPEG\Kenneth A. Reinert_Chapter4\Kenneth A. Reinert_fig. 4_5.jpg">
            <a:extLst>
              <a:ext uri="{FF2B5EF4-FFF2-40B4-BE49-F238E27FC236}">
                <a16:creationId xmlns:a16="http://schemas.microsoft.com/office/drawing/2014/main" xmlns="" id="{18B28373-58B7-D345-81C3-F4D3ABBEC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018152"/>
            <a:ext cx="6617192" cy="3646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8F3D200-CA9B-6D43-92B0-B03B18D567C1}"/>
                  </a:ext>
                </a:extLst>
              </p:cNvPr>
              <p:cNvSpPr txBox="1"/>
              <p:nvPr/>
            </p:nvSpPr>
            <p:spPr>
              <a:xfrm>
                <a:off x="6858000" y="1145682"/>
                <a:ext cx="1981200" cy="2249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𝑹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𝑴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&lt;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𝑹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𝑴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, an expression of a pattern of comparative advantage, which makes trade possible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28F3D200-CA9B-6D43-92B0-B03B18D567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0" y="1145682"/>
                <a:ext cx="1981200" cy="2249655"/>
              </a:xfrm>
              <a:prstGeom prst="rect">
                <a:avLst/>
              </a:prstGeom>
              <a:blipFill>
                <a:blip r:embed="rId3"/>
                <a:stretch>
                  <a:fillRect l="-2564" r="-4487" b="-33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C314CF8-7D76-BC42-B269-B835829C90C1}"/>
              </a:ext>
            </a:extLst>
          </p:cNvPr>
          <p:cNvSpPr txBox="1"/>
          <p:nvPr/>
        </p:nvSpPr>
        <p:spPr>
          <a:xfrm>
            <a:off x="1371600" y="5757333"/>
            <a:ext cx="5912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Figure 4.5 Relative autarky prices in Vietnam and Japan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B119232-679A-0944-895B-B0C9E2987270}"/>
              </a:ext>
            </a:extLst>
          </p:cNvPr>
          <p:cNvSpPr txBox="1"/>
          <p:nvPr/>
        </p:nvSpPr>
        <p:spPr>
          <a:xfrm>
            <a:off x="3285067" y="4978400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Relative price of rice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68C7C12C-DEF0-9841-9EB6-6CC155E91ED2}"/>
              </a:ext>
            </a:extLst>
          </p:cNvPr>
          <p:cNvCxnSpPr/>
          <p:nvPr/>
        </p:nvCxnSpPr>
        <p:spPr>
          <a:xfrm>
            <a:off x="3657600" y="3429000"/>
            <a:ext cx="304800" cy="159726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B10BC369-A3D0-A244-9F2A-1400E2E7A599}"/>
              </a:ext>
            </a:extLst>
          </p:cNvPr>
          <p:cNvCxnSpPr>
            <a:cxnSpLocks/>
          </p:cNvCxnSpPr>
          <p:nvPr/>
        </p:nvCxnSpPr>
        <p:spPr>
          <a:xfrm flipH="1">
            <a:off x="5147054" y="4028945"/>
            <a:ext cx="1025146" cy="99731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07476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9A0E95-6FD1-3B4B-A045-2FEA0C565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Trade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0AE8BE2-C634-9F4A-98F6-22D9DECEA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FEF7632-E8F0-864F-A751-B7AC888006F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79317" y="1295400"/>
            <a:ext cx="3225883" cy="4835525"/>
          </a:xfrm>
        </p:spPr>
        <p:txBody>
          <a:bodyPr/>
          <a:lstStyle/>
          <a:p>
            <a:r>
              <a:rPr lang="en-US" sz="2000" dirty="0"/>
              <a:t>In Vietnam, the movement along the PPF from A to B involves increase in the production of rice.</a:t>
            </a:r>
          </a:p>
          <a:p>
            <a:r>
              <a:rPr lang="en-US" sz="2000" dirty="0"/>
              <a:t>In Japan, this movement involves an increase in the production of motorcycles.</a:t>
            </a:r>
          </a:p>
          <a:p>
            <a:r>
              <a:rPr lang="en-US" sz="2000" dirty="0"/>
              <a:t>This is known as </a:t>
            </a:r>
            <a:r>
              <a:rPr lang="en-US" sz="2000" i="1" dirty="0">
                <a:solidFill>
                  <a:schemeClr val="accent5">
                    <a:lumMod val="50000"/>
                  </a:schemeClr>
                </a:solidFill>
              </a:rPr>
              <a:t>specialization in production</a:t>
            </a:r>
            <a:endParaRPr lang="en-US" sz="1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2" descr="D:\Upload_Haripriya\05-07-2020\reinert\JPEG\Kenneth A. Reinert_Chapter4\Kenneth A. Reinert_fig. 4_6.jpg">
            <a:extLst>
              <a:ext uri="{FF2B5EF4-FFF2-40B4-BE49-F238E27FC236}">
                <a16:creationId xmlns:a16="http://schemas.microsoft.com/office/drawing/2014/main" xmlns="" id="{F67B525F-1CF9-5743-8969-8155172E1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6807" y="2256297"/>
            <a:ext cx="5477876" cy="3069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EB721F6-E9A8-CA47-9FAC-98993E807F4F}"/>
              </a:ext>
            </a:extLst>
          </p:cNvPr>
          <p:cNvSpPr txBox="1"/>
          <p:nvPr/>
        </p:nvSpPr>
        <p:spPr>
          <a:xfrm>
            <a:off x="4114800" y="5470007"/>
            <a:ext cx="44026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Figure 4.6 From autarky to trade between Vietnam and Japan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4692B2E-CF57-534F-9877-7B946191DBB5}"/>
                  </a:ext>
                </a:extLst>
              </p:cNvPr>
              <p:cNvSpPr/>
              <p:nvPr/>
            </p:nvSpPr>
            <p:spPr>
              <a:xfrm>
                <a:off x="4889758" y="1498568"/>
                <a:ext cx="2658100" cy="6429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0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sz="20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𝑹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20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sz="20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𝑴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rgbClr val="C00000"/>
                    </a:solidFill>
                  </a:rPr>
                  <a:t>&lt;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0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sz="20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𝑹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20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sz="20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𝑴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rgbClr val="C00000"/>
                    </a:solidFill>
                  </a:rPr>
                  <a:t>&lt;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0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sz="20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𝑹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20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sz="20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𝑴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sup>
                    </m:sSup>
                  </m:oMath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74692B2E-CF57-534F-9877-7B946191DB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9758" y="1498568"/>
                <a:ext cx="2658100" cy="6429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29835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58767D-4DA6-2C4C-BAF8-1B8E3707C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Trade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268F382-F05D-6140-A0E7-4A378FE94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7E4298D-DDF5-6B47-B9C6-322C1DA2F80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/>
              <a:t>Moving from autarky to trade restructures an economy’s production towards the good in which the country has a comparative advantage. </a:t>
            </a:r>
          </a:p>
          <a:p>
            <a:r>
              <a:rPr lang="en-US" sz="2800" dirty="0"/>
              <a:t>This is one reason why opening economies up to trading relations with the rest of the world can be difficult for the countries involved. </a:t>
            </a:r>
          </a:p>
          <a:p>
            <a:r>
              <a:rPr lang="en-US" sz="2800" dirty="0"/>
              <a:t>Workers and other resources must be moved from one sector of the economy to another in the process.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811358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86EFA59-CE94-EE4C-8D1B-3168BED05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pic>
        <p:nvPicPr>
          <p:cNvPr id="5" name="Picture 2" descr="D:\Upload_Haripriya\05-07-2020\reinert\JPEG\Kenneth A. Reinert_Chapter4\Kenneth A. Reinert_fig. 4_7.jpg">
            <a:extLst>
              <a:ext uri="{FF2B5EF4-FFF2-40B4-BE49-F238E27FC236}">
                <a16:creationId xmlns:a16="http://schemas.microsoft.com/office/drawing/2014/main" xmlns="" id="{55B99219-7934-D64F-B8C1-1A1930EBC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838200"/>
            <a:ext cx="6908196" cy="3892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05C1ABB-F917-024F-8E88-0471B7A9819C}"/>
              </a:ext>
            </a:extLst>
          </p:cNvPr>
          <p:cNvSpPr txBox="1"/>
          <p:nvPr/>
        </p:nvSpPr>
        <p:spPr>
          <a:xfrm>
            <a:off x="2400893" y="5706646"/>
            <a:ext cx="4861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Figure 4.7 Trade between Vietnam and Japan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D1BD2C1-17F8-1749-ABAD-8A3DB718C65D}"/>
              </a:ext>
            </a:extLst>
          </p:cNvPr>
          <p:cNvSpPr txBox="1"/>
          <p:nvPr/>
        </p:nvSpPr>
        <p:spPr>
          <a:xfrm>
            <a:off x="330804" y="3412067"/>
            <a:ext cx="13455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Vietnam’s import of motorcycles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061E63A-A01E-7A44-89DC-A304295C6684}"/>
              </a:ext>
            </a:extLst>
          </p:cNvPr>
          <p:cNvSpPr txBox="1"/>
          <p:nvPr/>
        </p:nvSpPr>
        <p:spPr>
          <a:xfrm>
            <a:off x="2133600" y="4703227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Vietnam’s export of rice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B78F3A8-E04D-A14A-8A1D-B29772AE673E}"/>
              </a:ext>
            </a:extLst>
          </p:cNvPr>
          <p:cNvSpPr txBox="1"/>
          <p:nvPr/>
        </p:nvSpPr>
        <p:spPr>
          <a:xfrm>
            <a:off x="5257800" y="4731105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Japan’s import of rice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9A81D34-8638-2141-A2C2-92C4A5DA0FEF}"/>
              </a:ext>
            </a:extLst>
          </p:cNvPr>
          <p:cNvSpPr txBox="1"/>
          <p:nvPr/>
        </p:nvSpPr>
        <p:spPr>
          <a:xfrm>
            <a:off x="4410202" y="472834"/>
            <a:ext cx="13455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Japan’s export of motorcycles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18147357-1104-6648-8F05-A57BACD72B06}"/>
              </a:ext>
            </a:extLst>
          </p:cNvPr>
          <p:cNvCxnSpPr/>
          <p:nvPr/>
        </p:nvCxnSpPr>
        <p:spPr>
          <a:xfrm flipH="1" flipV="1">
            <a:off x="4572000" y="1219200"/>
            <a:ext cx="177498" cy="9144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6BA4BAFB-F8DA-EF4B-A8C2-C2DE72CA1AFA}"/>
              </a:ext>
            </a:extLst>
          </p:cNvPr>
          <p:cNvCxnSpPr>
            <a:cxnSpLocks/>
          </p:cNvCxnSpPr>
          <p:nvPr/>
        </p:nvCxnSpPr>
        <p:spPr>
          <a:xfrm flipH="1">
            <a:off x="724353" y="3229384"/>
            <a:ext cx="659796" cy="19961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48814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676028-568A-FB40-962B-38E9C6743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trade: a summary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836D645-2C8A-F643-9957-03896897C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301A5A9-EE47-E84C-92CB-FC82F616515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b="1" i="1" dirty="0"/>
              <a:t>Ricardian model </a:t>
            </a:r>
            <a:r>
              <a:rPr lang="en-US" sz="2400" dirty="0"/>
              <a:t>Differences in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technology-determined supply conditions</a:t>
            </a:r>
            <a:r>
              <a:rPr lang="zh-CN" alt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/>
              <a:t>between the countries of the world give rise to</a:t>
            </a:r>
            <a:r>
              <a:rPr lang="zh-CN" altLang="en-US" sz="2400" dirty="0"/>
              <a:t> </a:t>
            </a:r>
            <a:r>
              <a:rPr lang="en-US" sz="2400" dirty="0"/>
              <a:t>complementary patterns of comparative advantage. These patterns of comparative advantage, in turn, make possible complementary patterns of international trade.</a:t>
            </a:r>
          </a:p>
          <a:p>
            <a:r>
              <a:rPr lang="en-US" sz="2400" b="1" i="1" dirty="0"/>
              <a:t>Heckscher–Ohlin model </a:t>
            </a:r>
            <a:r>
              <a:rPr lang="en-US" sz="2400" dirty="0"/>
              <a:t>Differences in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factor endowments</a:t>
            </a:r>
            <a:r>
              <a:rPr lang="en-US" sz="2400" dirty="0"/>
              <a:t> between the countries of the world give rise to complementary patterns of comparative advantage. These patterns of comparative advantage, in turn, make possible complementary patterns of international trade.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787187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CA8106-86AD-0641-BEA5-F20485A5D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Gains from Trade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9D284CA-9CFE-4945-94A4-001572681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7554" y="6215082"/>
            <a:ext cx="2895600" cy="457200"/>
          </a:xfrm>
        </p:spPr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1832B93-BDCC-6F47-A138-D142C7DAE61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133714"/>
            <a:ext cx="8229600" cy="4997211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D7877AB-92B0-9E45-832B-F5D773B44310}"/>
              </a:ext>
            </a:extLst>
          </p:cNvPr>
          <p:cNvSpPr/>
          <p:nvPr/>
        </p:nvSpPr>
        <p:spPr>
          <a:xfrm>
            <a:off x="590550" y="1232577"/>
            <a:ext cx="822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Times" pitchFamily="2" charset="0"/>
              </a:rPr>
              <a:t>Movement from autarky to trade increases consumption of both rice and motorcycles</a:t>
            </a:r>
            <a:endParaRPr lang="en-US" dirty="0">
              <a:solidFill>
                <a:srgbClr val="C00000"/>
              </a:solidFill>
              <a:effectLst/>
              <a:latin typeface="Times" pitchFamily="2" charset="0"/>
            </a:endParaRPr>
          </a:p>
        </p:txBody>
      </p:sp>
      <p:pic>
        <p:nvPicPr>
          <p:cNvPr id="6" name="Picture 2" descr="D:\Upload_Haripriya\05-07-2020\reinert\JPEG\Kenneth A. Reinert_Chapter4\Kenneth A. Reinert_fig. 4_7.jpg">
            <a:extLst>
              <a:ext uri="{FF2B5EF4-FFF2-40B4-BE49-F238E27FC236}">
                <a16:creationId xmlns:a16="http://schemas.microsoft.com/office/drawing/2014/main" xmlns="" id="{077AE059-E04D-3F49-A043-2A292DC2E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8001" y="1752600"/>
            <a:ext cx="7047997" cy="3971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A5A9D70-934C-924A-A3CD-DFF2ECE5E153}"/>
              </a:ext>
            </a:extLst>
          </p:cNvPr>
          <p:cNvSpPr/>
          <p:nvPr/>
        </p:nvSpPr>
        <p:spPr>
          <a:xfrm>
            <a:off x="1800351" y="5826733"/>
            <a:ext cx="58099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Figure 4.7 Trade between Vietnam and Japan</a:t>
            </a:r>
          </a:p>
        </p:txBody>
      </p:sp>
    </p:spTree>
    <p:extLst>
      <p:ext uri="{BB962C8B-B14F-4D97-AF65-F5344CB8AC3E}">
        <p14:creationId xmlns:p14="http://schemas.microsoft.com/office/powerpoint/2010/main" xmlns="" val="30325811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21645F-92A0-B348-9FC1-78FC398FC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FDI, Migration, and Comparative Advantage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DC02CF6-27D1-AC47-B3B2-9288B52B8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65C16E6-AA66-C34C-8E5D-6D010A4C928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r>
              <a:rPr lang="en-US" dirty="0"/>
              <a:t>Both the Ricardian and Heckscher-Ohlin models assume no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foreign direct investment </a:t>
            </a:r>
            <a:r>
              <a:rPr lang="en-US" dirty="0"/>
              <a:t>and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international migration</a:t>
            </a:r>
            <a:r>
              <a:rPr lang="en-US" dirty="0"/>
              <a:t>.</a:t>
            </a:r>
          </a:p>
          <a:p>
            <a:r>
              <a:rPr lang="en-US" dirty="0"/>
              <a:t>But both are important aspects of international economic integration or globalization.</a:t>
            </a:r>
          </a:p>
        </p:txBody>
      </p:sp>
    </p:spTree>
    <p:extLst>
      <p:ext uri="{BB962C8B-B14F-4D97-AF65-F5344CB8AC3E}">
        <p14:creationId xmlns:p14="http://schemas.microsoft.com/office/powerpoint/2010/main" xmlns="" val="2037577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65DA81-8E78-1847-BE25-8A6CD0010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Figure 4.8 FDI and comparative advantage between Vietnam and Japan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92A89F9-CD22-9A45-A07B-777C5875C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pic>
        <p:nvPicPr>
          <p:cNvPr id="5" name="Picture 2" descr="D:\Upload_Haripriya\05-07-2020\reinert\JPEG\Kenneth A. Reinert_Chapter4\Kenneth A. Reinert_fig. 4_8.jpg">
            <a:extLst>
              <a:ext uri="{FF2B5EF4-FFF2-40B4-BE49-F238E27FC236}">
                <a16:creationId xmlns:a16="http://schemas.microsoft.com/office/drawing/2014/main" xmlns="" id="{B650603E-853A-164C-A215-25B221374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1436" y="1981200"/>
            <a:ext cx="7181127" cy="386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532431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2FB140-A51D-F64A-8247-B83B9F7DC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Figure 4.9 Migration and comparative advantage between Vietnam and Japan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5AD1C98-2F2F-2246-870B-5DEC440F7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pic>
        <p:nvPicPr>
          <p:cNvPr id="5" name="Picture 2" descr="D:\Upload_Haripriya\05-07-2020\reinert\JPEG\Kenneth A. Reinert_Chapter4\Kenneth A. Reinert_fig. 4_9.jpg">
            <a:extLst>
              <a:ext uri="{FF2B5EF4-FFF2-40B4-BE49-F238E27FC236}">
                <a16:creationId xmlns:a16="http://schemas.microsoft.com/office/drawing/2014/main" xmlns="" id="{14002A53-4CCB-F54B-B938-3CCBAD44C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1710" y="1865577"/>
            <a:ext cx="7300579" cy="4030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614000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A21079-A390-C545-96B8-4E89F1EFD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7355453-DBB2-9F42-835A-CC1FC9D3F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43240" y="6215082"/>
            <a:ext cx="2895600" cy="457200"/>
          </a:xfrm>
        </p:spPr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4D2537-57AC-1844-82FD-59C0EC5111C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8229600" cy="4835525"/>
          </a:xfrm>
        </p:spPr>
        <p:txBody>
          <a:bodyPr/>
          <a:lstStyle/>
          <a:p>
            <a:r>
              <a:rPr lang="en-US" sz="2400" dirty="0"/>
              <a:t>Heckscher-Ohlin model’s assumptions: </a:t>
            </a:r>
          </a:p>
          <a:p>
            <a:pPr lvl="1"/>
            <a:r>
              <a:rPr lang="en-US" sz="2000" dirty="0"/>
              <a:t>Only two resources or factors of production. Perfect competition, full employment, and profit maximization. Countries differ from one another in only one way (factor endowments). Technology is the same everywhere.</a:t>
            </a:r>
          </a:p>
          <a:p>
            <a:r>
              <a:rPr lang="en-US" sz="2400" dirty="0"/>
              <a:t>The gains from trade occur for the country </a:t>
            </a:r>
            <a:r>
              <a:rPr lang="en-US" sz="2400" i="1" dirty="0"/>
              <a:t>as a whole</a:t>
            </a:r>
            <a:r>
              <a:rPr lang="en-US" sz="2400" dirty="0"/>
              <a:t>. Doesn’t mean that every individual or group within the country benefits.</a:t>
            </a:r>
          </a:p>
          <a:p>
            <a:r>
              <a:rPr lang="en-US" sz="2400" dirty="0"/>
              <a:t>Some goods are traded that do not contribute to increased welfare.</a:t>
            </a:r>
          </a:p>
          <a:p>
            <a:r>
              <a:rPr lang="en-US" sz="2400" dirty="0"/>
              <a:t>Impacts of trade on the basis of comparative advantage on the environment.</a:t>
            </a:r>
          </a:p>
        </p:txBody>
      </p:sp>
    </p:spTree>
    <p:extLst>
      <p:ext uri="{BB962C8B-B14F-4D97-AF65-F5344CB8AC3E}">
        <p14:creationId xmlns:p14="http://schemas.microsoft.com/office/powerpoint/2010/main" xmlns="" val="783909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6812</TotalTime>
  <Words>956</Words>
  <Application>Microsoft Macintosh PowerPoint</Application>
  <PresentationFormat>On-screen Show (4:3)</PresentationFormat>
  <Paragraphs>99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Equity</vt:lpstr>
      <vt:lpstr>INTERNATIONAL ECONOMIS</vt:lpstr>
      <vt:lpstr>Chapter 4: Heckscher–Ohlin Model of Comparative Advantage</vt:lpstr>
      <vt:lpstr>Introduction</vt:lpstr>
      <vt:lpstr>Factors of Production</vt:lpstr>
      <vt:lpstr>Factors of Production</vt:lpstr>
      <vt:lpstr>Figure 4.2 Demand diagonals in Vietnam and Japan</vt:lpstr>
      <vt:lpstr>Figure 4.3 The Heckscher–Ohlin model of comparative advantage </vt:lpstr>
      <vt:lpstr>From Factors of Production to Comparative Advantage </vt:lpstr>
      <vt:lpstr>Slide 9</vt:lpstr>
      <vt:lpstr>Slide 10</vt:lpstr>
      <vt:lpstr>International Trade</vt:lpstr>
      <vt:lpstr>International Trade</vt:lpstr>
      <vt:lpstr>Slide 13</vt:lpstr>
      <vt:lpstr>International trade: a summary</vt:lpstr>
      <vt:lpstr>Gains from Trade</vt:lpstr>
      <vt:lpstr>FDI, Migration, and Comparative Advantage</vt:lpstr>
      <vt:lpstr>Figure 4.8 FDI and comparative advantage between Vietnam and Japan</vt:lpstr>
      <vt:lpstr>Figure 4.9 Migration and comparative advantage between Vietnam and Japan </vt:lpstr>
      <vt:lpstr>Limitations</vt:lpstr>
    </vt:vector>
  </TitlesOfParts>
  <Company>GMU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Kenneth</dc:creator>
  <cp:lastModifiedBy>user</cp:lastModifiedBy>
  <cp:revision>184</cp:revision>
  <dcterms:created xsi:type="dcterms:W3CDTF">2009-09-02T15:55:36Z</dcterms:created>
  <dcterms:modified xsi:type="dcterms:W3CDTF">2022-07-25T05:37:02Z</dcterms:modified>
</cp:coreProperties>
</file>